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8"/>
    <p:restoredTop sz="94611"/>
  </p:normalViewPr>
  <p:slideViewPr>
    <p:cSldViewPr snapToGrid="0" snapToObjects="1">
      <p:cViewPr varScale="1">
        <p:scale>
          <a:sx n="107" d="100"/>
          <a:sy n="107" d="100"/>
        </p:scale>
        <p:origin x="19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5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2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8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0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9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7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4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3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6262-1FFA-BB4D-8EE8-694DBF3EA1D7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393B2-4CCF-D748-9DD4-B372A1D9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facebook.com/groups/BarrowC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stagram.com/barrow_central_wheelers_cc?igshid=YmMyMTA2M2Y=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ontythecat98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>
            <a:extLst>
              <a:ext uri="{FF2B5EF4-FFF2-40B4-BE49-F238E27FC236}">
                <a16:creationId xmlns:a16="http://schemas.microsoft.com/office/drawing/2014/main" id="{A733D7A3-A216-1741-A8D7-0C4BFF65E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4" y="115613"/>
            <a:ext cx="2581839" cy="126496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0303A46-6462-BB75-108A-D6257E6660B2}"/>
              </a:ext>
            </a:extLst>
          </p:cNvPr>
          <p:cNvSpPr/>
          <p:nvPr/>
        </p:nvSpPr>
        <p:spPr>
          <a:xfrm>
            <a:off x="493986" y="1499987"/>
            <a:ext cx="8229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Open 10 – L1015</a:t>
            </a:r>
            <a:br>
              <a:rPr lang="en-GB" sz="1400" dirty="0">
                <a:ea typeface="Times New Roman" panose="02020603050405020304" pitchFamily="18" charset="0"/>
              </a:rPr>
            </a:br>
            <a:r>
              <a:rPr lang="en-GB" sz="1400" dirty="0">
                <a:ea typeface="Times New Roman" panose="02020603050405020304" pitchFamily="18" charset="0"/>
              </a:rPr>
              <a:t>Wednesday 28th June 2023</a:t>
            </a:r>
            <a:br>
              <a:rPr lang="en-GB" sz="1400" dirty="0">
                <a:ea typeface="Times New Roman" panose="02020603050405020304" pitchFamily="18" charset="0"/>
              </a:rPr>
            </a:br>
            <a:r>
              <a:rPr lang="en-GB" sz="1400" dirty="0">
                <a:ea typeface="Times New Roman" panose="02020603050405020304" pitchFamily="18" charset="0"/>
              </a:rPr>
              <a:t>Event Start Time: 18:45, with first rider off at 18:46.</a:t>
            </a:r>
            <a:br>
              <a:rPr lang="en-GB" sz="1400" dirty="0">
                <a:ea typeface="Times New Roman" panose="02020603050405020304" pitchFamily="18" charset="0"/>
              </a:rPr>
            </a:br>
            <a:r>
              <a:rPr lang="en-GB" sz="1400" dirty="0">
                <a:ea typeface="Times New Roman" panose="02020603050405020304" pitchFamily="18" charset="0"/>
              </a:rPr>
              <a:t>Promoted for and on behalf of Cycling Time Trials under their Rules and Regulations. </a:t>
            </a:r>
          </a:p>
          <a:p>
            <a:r>
              <a:rPr lang="en-GB" sz="1400" dirty="0">
                <a:ea typeface="Times New Roman" panose="02020603050405020304" pitchFamily="18" charset="0"/>
              </a:rPr>
              <a:t>Primary Time Keeper: Mrs Tracy Moore. </a:t>
            </a:r>
          </a:p>
          <a:p>
            <a:r>
              <a:rPr lang="en-GB" sz="1400" dirty="0">
                <a:ea typeface="Times New Roman" panose="02020603050405020304" pitchFamily="18" charset="0"/>
              </a:rPr>
              <a:t>Assistant Time Keepers: Mr Peter McClure.</a:t>
            </a:r>
            <a:br>
              <a:rPr lang="en-GB" sz="1400" dirty="0">
                <a:ea typeface="Times New Roman" panose="02020603050405020304" pitchFamily="18" charset="0"/>
              </a:rPr>
            </a:br>
            <a:r>
              <a:rPr lang="en-GB" sz="1400" dirty="0">
                <a:ea typeface="Times New Roman" panose="02020603050405020304" pitchFamily="18" charset="0"/>
              </a:rPr>
              <a:t>Promoting Club Chairman &amp; Race Organiser: Mr James Hodgson.</a:t>
            </a:r>
          </a:p>
        </p:txBody>
      </p:sp>
      <p:pic>
        <p:nvPicPr>
          <p:cNvPr id="1032" name="Picture 8" descr="page1image23353152">
            <a:extLst>
              <a:ext uri="{FF2B5EF4-FFF2-40B4-BE49-F238E27FC236}">
                <a16:creationId xmlns:a16="http://schemas.microsoft.com/office/drawing/2014/main" id="{08672FF5-8CB5-7856-87A3-E211C7014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414" y="5270535"/>
            <a:ext cx="51943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page1image23354112">
            <a:extLst>
              <a:ext uri="{FF2B5EF4-FFF2-40B4-BE49-F238E27FC236}">
                <a16:creationId xmlns:a16="http://schemas.microsoft.com/office/drawing/2014/main" id="{512EEBCF-2EB2-39E7-97EB-9B5655F6D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086" y="5270535"/>
            <a:ext cx="18288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age1image23351424">
            <a:extLst>
              <a:ext uri="{FF2B5EF4-FFF2-40B4-BE49-F238E27FC236}">
                <a16:creationId xmlns:a16="http://schemas.microsoft.com/office/drawing/2014/main" id="{9B6E952F-47A2-7F44-5792-943410B3F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086" y="5270535"/>
            <a:ext cx="27178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081B206-F25D-29ED-433D-920C6AC64F7E}"/>
              </a:ext>
            </a:extLst>
          </p:cNvPr>
          <p:cNvSpPr/>
          <p:nvPr/>
        </p:nvSpPr>
        <p:spPr>
          <a:xfrm>
            <a:off x="493986" y="3100425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ea typeface="Times New Roman" panose="02020603050405020304" pitchFamily="18" charset="0"/>
              </a:rPr>
              <a:t>Race Report:</a:t>
            </a:r>
          </a:p>
          <a:p>
            <a:endParaRPr lang="en-GB" sz="1400" dirty="0">
              <a:ea typeface="Times New Roman" panose="02020603050405020304" pitchFamily="18" charset="0"/>
            </a:endParaRPr>
          </a:p>
          <a:p>
            <a:r>
              <a:rPr lang="en-GB" sz="1400" dirty="0">
                <a:ea typeface="Times New Roman" panose="02020603050405020304" pitchFamily="18" charset="0"/>
              </a:rPr>
              <a:t>The infamous L1015 always attracts a crowd and this (mid-week) edition was no exception, with 87 riders on the start sheet. </a:t>
            </a:r>
          </a:p>
          <a:p>
            <a:endParaRPr lang="en-GB" sz="1400" dirty="0">
              <a:ea typeface="Times New Roman" panose="02020603050405020304" pitchFamily="18" charset="0"/>
            </a:endParaRPr>
          </a:p>
          <a:p>
            <a:r>
              <a:rPr lang="en-GB" sz="1400" dirty="0">
                <a:ea typeface="Times New Roman" panose="02020603050405020304" pitchFamily="18" charset="0"/>
              </a:rPr>
              <a:t>Riders benefitted from the fast roll-out to the main flatter stretch of the course; onset rain throughout the day broke up nicely in time for the start of the event to commence in the dry and as the evening progressed the weather improved!</a:t>
            </a:r>
          </a:p>
          <a:p>
            <a:endParaRPr lang="en-GB" sz="1400" dirty="0">
              <a:ea typeface="Times New Roman" panose="02020603050405020304" pitchFamily="18" charset="0"/>
            </a:endParaRPr>
          </a:p>
          <a:p>
            <a:r>
              <a:rPr lang="en-GB" sz="1400" dirty="0">
                <a:ea typeface="Times New Roman" panose="02020603050405020304" pitchFamily="18" charset="0"/>
              </a:rPr>
              <a:t>Prize winners can be found on page two of this Race Report.</a:t>
            </a:r>
          </a:p>
          <a:p>
            <a:endParaRPr lang="en-GB" sz="1400" dirty="0">
              <a:ea typeface="Times New Roman" panose="02020603050405020304" pitchFamily="18" charset="0"/>
            </a:endParaRPr>
          </a:p>
          <a:p>
            <a:r>
              <a:rPr lang="en-GB" sz="1400" dirty="0">
                <a:ea typeface="Times New Roman" panose="02020603050405020304" pitchFamily="18" charset="0"/>
              </a:rPr>
              <a:t>Thank you to all volunteers and marshals in supporting me to host this event. I would also like to thank the entrants for their support shown to our club; we really do appreciate it. </a:t>
            </a:r>
          </a:p>
          <a:p>
            <a:r>
              <a:rPr lang="en-GB" sz="1400" dirty="0">
                <a:ea typeface="Times New Roman" panose="02020603050405020304" pitchFamily="18" charset="0"/>
              </a:rPr>
              <a:t>See you at the National Hill Climb where I’ll yet again be the one holding you on the start line!</a:t>
            </a:r>
          </a:p>
          <a:p>
            <a:endParaRPr lang="en-GB" sz="1400" dirty="0">
              <a:ea typeface="Times New Roman" panose="02020603050405020304" pitchFamily="18" charset="0"/>
            </a:endParaRPr>
          </a:p>
          <a:p>
            <a:r>
              <a:rPr lang="en-GB" sz="1400" dirty="0">
                <a:ea typeface="Times New Roman" panose="02020603050405020304" pitchFamily="18" charset="0"/>
              </a:rPr>
              <a:t>James Hodgson, Chairman on behalf of Barrow Central Wheelers Cycling Club.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6C7888-F70E-556B-2F34-CF842F672D35}"/>
              </a:ext>
            </a:extLst>
          </p:cNvPr>
          <p:cNvSpPr txBox="1"/>
          <p:nvPr/>
        </p:nvSpPr>
        <p:spPr>
          <a:xfrm>
            <a:off x="3804380" y="429697"/>
            <a:ext cx="258183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ea typeface="Times New Roman" panose="02020603050405020304" pitchFamily="18" charset="0"/>
              </a:rPr>
              <a:t>BARROW CENTRAL WHEELERS</a:t>
            </a:r>
          </a:p>
          <a:p>
            <a:pPr algn="ctr"/>
            <a:r>
              <a:rPr lang="en-GB" sz="1400" b="1" dirty="0"/>
              <a:t>Club Instagram page: </a:t>
            </a:r>
            <a:r>
              <a:rPr lang="en-GB" sz="1400" b="1" dirty="0">
                <a:hlinkClick r:id="rId6"/>
              </a:rPr>
              <a:t>HERE</a:t>
            </a:r>
            <a:endParaRPr lang="en-GB" sz="1400" b="1" dirty="0"/>
          </a:p>
          <a:p>
            <a:pPr algn="ctr"/>
            <a:r>
              <a:rPr lang="en-GB" sz="1400" b="1" dirty="0"/>
              <a:t>Club Facebook page: </a:t>
            </a:r>
            <a:r>
              <a:rPr lang="en-GB" sz="1400" b="1" dirty="0">
                <a:hlinkClick r:id="rId7"/>
              </a:rPr>
              <a:t>HERE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423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>
            <a:extLst>
              <a:ext uri="{FF2B5EF4-FFF2-40B4-BE49-F238E27FC236}">
                <a16:creationId xmlns:a16="http://schemas.microsoft.com/office/drawing/2014/main" id="{A733D7A3-A216-1741-A8D7-0C4BFF65E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4" y="115613"/>
            <a:ext cx="2581839" cy="1264961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D666847-F097-5379-1273-D9500A0F1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801425"/>
              </p:ext>
            </p:extLst>
          </p:nvPr>
        </p:nvGraphicFramePr>
        <p:xfrm>
          <a:off x="1211472" y="1769167"/>
          <a:ext cx="6560928" cy="1172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187">
                  <a:extLst>
                    <a:ext uri="{9D8B030D-6E8A-4147-A177-3AD203B41FA5}">
                      <a16:colId xmlns:a16="http://schemas.microsoft.com/office/drawing/2014/main" val="2505309395"/>
                    </a:ext>
                  </a:extLst>
                </a:gridCol>
                <a:gridCol w="937153">
                  <a:extLst>
                    <a:ext uri="{9D8B030D-6E8A-4147-A177-3AD203B41FA5}">
                      <a16:colId xmlns:a16="http://schemas.microsoft.com/office/drawing/2014/main" val="154202140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14230745"/>
                    </a:ext>
                  </a:extLst>
                </a:gridCol>
                <a:gridCol w="1326776">
                  <a:extLst>
                    <a:ext uri="{9D8B030D-6E8A-4147-A177-3AD203B41FA5}">
                      <a16:colId xmlns:a16="http://schemas.microsoft.com/office/drawing/2014/main" val="1782801001"/>
                    </a:ext>
                  </a:extLst>
                </a:gridCol>
                <a:gridCol w="1317812">
                  <a:extLst>
                    <a:ext uri="{9D8B030D-6E8A-4147-A177-3AD203B41FA5}">
                      <a16:colId xmlns:a16="http://schemas.microsoft.com/office/drawing/2014/main" val="4043737902"/>
                    </a:ext>
                  </a:extLst>
                </a:gridCol>
              </a:tblGrid>
              <a:tr h="342289">
                <a:tc>
                  <a:txBody>
                    <a:bodyPr/>
                    <a:lstStyle/>
                    <a:p>
                      <a:r>
                        <a:rPr lang="en-US" sz="10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 of Riders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77371"/>
                  </a:ext>
                </a:extLst>
              </a:tr>
              <a:tr h="195594">
                <a:tc>
                  <a:txBody>
                    <a:bodyPr/>
                    <a:lstStyle/>
                    <a:p>
                      <a:r>
                        <a:rPr lang="en-US" sz="1000" dirty="0"/>
                        <a:t>C5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Rebecca Newark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64680"/>
                  </a:ext>
                </a:extLst>
              </a:tr>
              <a:tr h="195594">
                <a:tc>
                  <a:txBody>
                    <a:bodyPr/>
                    <a:lstStyle/>
                    <a:p>
                      <a:r>
                        <a:rPr lang="en-US" sz="1000" dirty="0"/>
                        <a:t>Senior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Emily Martin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91191"/>
                  </a:ext>
                </a:extLst>
              </a:tr>
              <a:tr h="342289">
                <a:tc>
                  <a:txBody>
                    <a:bodyPr/>
                    <a:lstStyle/>
                    <a:p>
                      <a:r>
                        <a:rPr lang="en-US" sz="1000" dirty="0"/>
                        <a:t>Veteran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Sue Cheetham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518875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55C9C1C9-F1A6-F336-A673-3072BBCB44D5}"/>
              </a:ext>
            </a:extLst>
          </p:cNvPr>
          <p:cNvSpPr/>
          <p:nvPr/>
        </p:nvSpPr>
        <p:spPr>
          <a:xfrm>
            <a:off x="2825119" y="594204"/>
            <a:ext cx="53865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effectLst/>
                <a:ea typeface="Times New Roman" panose="02020603050405020304" pitchFamily="18" charset="0"/>
              </a:rPr>
              <a:t>Prize Money:</a:t>
            </a:r>
          </a:p>
          <a:p>
            <a:pPr algn="ctr"/>
            <a:r>
              <a:rPr lang="en-GB" sz="1400" b="1" dirty="0">
                <a:ea typeface="Times New Roman" panose="02020603050405020304" pitchFamily="18" charset="0"/>
              </a:rPr>
              <a:t>Please contact James Hodgson, Barrow Central Wheelers Chairman at: </a:t>
            </a:r>
            <a:r>
              <a:rPr lang="en-GB" sz="1400" b="1" dirty="0">
                <a:ea typeface="Times New Roman" panose="02020603050405020304" pitchFamily="18" charset="0"/>
                <a:hlinkClick r:id="rId3"/>
              </a:rPr>
              <a:t>montythecat98@gmail.com</a:t>
            </a:r>
            <a:r>
              <a:rPr lang="en-GB" sz="1400" b="1" dirty="0">
                <a:ea typeface="Times New Roman" panose="02020603050405020304" pitchFamily="18" charset="0"/>
              </a:rPr>
              <a:t> to your claim winnings.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8D7B988-A01F-CD0D-9400-CA58191C8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67475"/>
              </p:ext>
            </p:extLst>
          </p:nvPr>
        </p:nvGraphicFramePr>
        <p:xfrm>
          <a:off x="1211473" y="4497686"/>
          <a:ext cx="6560927" cy="78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943">
                  <a:extLst>
                    <a:ext uri="{9D8B030D-6E8A-4147-A177-3AD203B41FA5}">
                      <a16:colId xmlns:a16="http://schemas.microsoft.com/office/drawing/2014/main" val="2505309395"/>
                    </a:ext>
                  </a:extLst>
                </a:gridCol>
                <a:gridCol w="960290">
                  <a:extLst>
                    <a:ext uri="{9D8B030D-6E8A-4147-A177-3AD203B41FA5}">
                      <a16:colId xmlns:a16="http://schemas.microsoft.com/office/drawing/2014/main" val="1542021409"/>
                    </a:ext>
                  </a:extLst>
                </a:gridCol>
                <a:gridCol w="1509974">
                  <a:extLst>
                    <a:ext uri="{9D8B030D-6E8A-4147-A177-3AD203B41FA5}">
                      <a16:colId xmlns:a16="http://schemas.microsoft.com/office/drawing/2014/main" val="1814230745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1782801001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221673357"/>
                    </a:ext>
                  </a:extLst>
                </a:gridCol>
              </a:tblGrid>
              <a:tr h="459386">
                <a:tc>
                  <a:txBody>
                    <a:bodyPr/>
                    <a:lstStyle/>
                    <a:p>
                      <a:r>
                        <a:rPr lang="en-US" sz="10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 of Riders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77371"/>
                  </a:ext>
                </a:extLst>
              </a:tr>
              <a:tr h="328912">
                <a:tc>
                  <a:txBody>
                    <a:bodyPr/>
                    <a:lstStyle/>
                    <a:p>
                      <a:r>
                        <a:rPr lang="en-US" sz="1000" dirty="0"/>
                        <a:t>Trike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Wayne Baker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Brian Moore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64680"/>
                  </a:ext>
                </a:extLst>
              </a:tr>
            </a:tbl>
          </a:graphicData>
        </a:graphic>
      </p:graphicFrame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E79ECCBD-7329-27CF-A597-1125E9A12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487597"/>
              </p:ext>
            </p:extLst>
          </p:nvPr>
        </p:nvGraphicFramePr>
        <p:xfrm>
          <a:off x="1211470" y="3065046"/>
          <a:ext cx="6560928" cy="1309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187">
                  <a:extLst>
                    <a:ext uri="{9D8B030D-6E8A-4147-A177-3AD203B41FA5}">
                      <a16:colId xmlns:a16="http://schemas.microsoft.com/office/drawing/2014/main" val="2505309395"/>
                    </a:ext>
                  </a:extLst>
                </a:gridCol>
                <a:gridCol w="946119">
                  <a:extLst>
                    <a:ext uri="{9D8B030D-6E8A-4147-A177-3AD203B41FA5}">
                      <a16:colId xmlns:a16="http://schemas.microsoft.com/office/drawing/2014/main" val="1542021409"/>
                    </a:ext>
                  </a:extLst>
                </a:gridCol>
                <a:gridCol w="1527902">
                  <a:extLst>
                    <a:ext uri="{9D8B030D-6E8A-4147-A177-3AD203B41FA5}">
                      <a16:colId xmlns:a16="http://schemas.microsoft.com/office/drawing/2014/main" val="1814230745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1782801001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4043737902"/>
                    </a:ext>
                  </a:extLst>
                </a:gridCol>
              </a:tblGrid>
              <a:tr h="333659">
                <a:tc>
                  <a:txBody>
                    <a:bodyPr/>
                    <a:lstStyle/>
                    <a:p>
                      <a:r>
                        <a:rPr lang="en-US" sz="10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 of Riders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77371"/>
                  </a:ext>
                </a:extLst>
              </a:tr>
              <a:tr h="209650">
                <a:tc>
                  <a:txBody>
                    <a:bodyPr/>
                    <a:lstStyle/>
                    <a:p>
                      <a:r>
                        <a:rPr lang="en-US" sz="1000" dirty="0"/>
                        <a:t>Junior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Johnny Robinson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64680"/>
                  </a:ext>
                </a:extLst>
              </a:tr>
              <a:tr h="209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Espoir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Will Trevor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Edward Quick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91191"/>
                  </a:ext>
                </a:extLst>
              </a:tr>
              <a:tr h="209650">
                <a:tc>
                  <a:txBody>
                    <a:bodyPr/>
                    <a:lstStyle/>
                    <a:p>
                      <a:r>
                        <a:rPr lang="en-US" sz="1000" dirty="0"/>
                        <a:t>Senior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Chris Booth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David Parkin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Kamil </a:t>
                      </a:r>
                      <a:r>
                        <a:rPr lang="en-US" sz="1000" dirty="0" err="1"/>
                        <a:t>Waligora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518875"/>
                  </a:ext>
                </a:extLst>
              </a:tr>
              <a:tr h="209650">
                <a:tc>
                  <a:txBody>
                    <a:bodyPr/>
                    <a:lstStyle/>
                    <a:p>
                      <a:r>
                        <a:rPr lang="en-US" sz="1000" dirty="0"/>
                        <a:t>Veteran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Richard </a:t>
                      </a:r>
                      <a:r>
                        <a:rPr lang="en-US" sz="1000" dirty="0" err="1"/>
                        <a:t>Bideau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Richard Helm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Matt Howitt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4849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4229A1-0C0D-11B1-0D38-83D9CBDF2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337604"/>
              </p:ext>
            </p:extLst>
          </p:nvPr>
        </p:nvGraphicFramePr>
        <p:xfrm>
          <a:off x="1211469" y="5409605"/>
          <a:ext cx="6560928" cy="788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943">
                  <a:extLst>
                    <a:ext uri="{9D8B030D-6E8A-4147-A177-3AD203B41FA5}">
                      <a16:colId xmlns:a16="http://schemas.microsoft.com/office/drawing/2014/main" val="2505309395"/>
                    </a:ext>
                  </a:extLst>
                </a:gridCol>
                <a:gridCol w="960294">
                  <a:extLst>
                    <a:ext uri="{9D8B030D-6E8A-4147-A177-3AD203B41FA5}">
                      <a16:colId xmlns:a16="http://schemas.microsoft.com/office/drawing/2014/main" val="1542021409"/>
                    </a:ext>
                  </a:extLst>
                </a:gridCol>
                <a:gridCol w="1509971">
                  <a:extLst>
                    <a:ext uri="{9D8B030D-6E8A-4147-A177-3AD203B41FA5}">
                      <a16:colId xmlns:a16="http://schemas.microsoft.com/office/drawing/2014/main" val="1814230745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1782801001"/>
                    </a:ext>
                  </a:extLst>
                </a:gridCol>
                <a:gridCol w="1315860">
                  <a:extLst>
                    <a:ext uri="{9D8B030D-6E8A-4147-A177-3AD203B41FA5}">
                      <a16:colId xmlns:a16="http://schemas.microsoft.com/office/drawing/2014/main" val="221673357"/>
                    </a:ext>
                  </a:extLst>
                </a:gridCol>
              </a:tblGrid>
              <a:tr h="459386">
                <a:tc>
                  <a:txBody>
                    <a:bodyPr/>
                    <a:lstStyle/>
                    <a:p>
                      <a:r>
                        <a:rPr lang="en-US" sz="10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 of Riders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  <a:r>
                        <a:rPr lang="en-US" sz="1000" baseline="30000" dirty="0"/>
                        <a:t>st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  <a:r>
                        <a:rPr lang="en-US" sz="1000" baseline="30000" dirty="0"/>
                        <a:t>nd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77371"/>
                  </a:ext>
                </a:extLst>
              </a:tr>
              <a:tr h="328912">
                <a:tc>
                  <a:txBody>
                    <a:bodyPr/>
                    <a:lstStyle/>
                    <a:p>
                      <a:r>
                        <a:rPr lang="en-US" sz="1000" dirty="0"/>
                        <a:t>Road Bike 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£20 – </a:t>
                      </a:r>
                      <a:r>
                        <a:rPr lang="en-US" sz="1000" dirty="0" err="1"/>
                        <a:t>Anderw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Sudell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Sam </a:t>
                      </a:r>
                      <a:r>
                        <a:rPr lang="en-US" sz="1000" dirty="0" err="1"/>
                        <a:t>Carr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£10 – Pat Quinn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64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342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3118</TotalTime>
  <Words>454</Words>
  <Application>Microsoft Office PowerPoint</Application>
  <PresentationFormat>On-screen Show (4:3)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Bell</dc:creator>
  <cp:lastModifiedBy>james hodgson</cp:lastModifiedBy>
  <cp:revision>23</cp:revision>
  <dcterms:created xsi:type="dcterms:W3CDTF">2022-03-15T17:27:11Z</dcterms:created>
  <dcterms:modified xsi:type="dcterms:W3CDTF">2023-06-28T22:49:03Z</dcterms:modified>
</cp:coreProperties>
</file>